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tif" ContentType="image/jpeg"/>
  <Override PartName="/ppt/media/image6.tif" ContentType="image/jpeg"/>
  <Override PartName="/ppt/media/image10.tif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91" r:id="rId11"/>
    <p:sldId id="292" r:id="rId12"/>
    <p:sldId id="295" r:id="rId13"/>
    <p:sldId id="290" r:id="rId14"/>
    <p:sldId id="293" r:id="rId15"/>
    <p:sldId id="288" r:id="rId16"/>
    <p:sldId id="287" r:id="rId17"/>
    <p:sldId id="294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4B495-FBB5-46DA-B06F-A79C7EE3C76B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6BA2E-183F-45D1-A365-31585F96B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0DC7-AD60-17D5-787B-B325B69D8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6890A-0559-66A4-26B9-1ECC0E89A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7BDB7-62C8-C831-FFB5-B48AF8ED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0B495-28EA-700A-CDC9-DD35923E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0DB4C-CA21-3B19-B61D-6A0C99DC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0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C56D-73A0-5ADC-8879-EFB1C31A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FE366-9B87-2823-D9A9-E76529324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C734C-8115-BFC9-C466-E3466BEC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29E39-B295-F111-B0D0-E92D1266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EAAD-DE1C-6D9C-41BD-5DEAE735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4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70AC2-180B-BDE4-B29C-D59DC674B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4346-DFB9-671C-8CD4-778CE06E2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E555F-0794-E33A-E5BB-E82B7C78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4A601-F454-7B52-1E45-115F4BD1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B56F5-8AF1-D473-6483-27DFB5B6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3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DBD6-2B8D-C65C-FAA6-D4BEA9DF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3770C-5BDE-5356-5674-B26052EB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57DA0-BDDD-5165-CD7C-4BB936F8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6A3E6-402C-63F0-4A19-0A13C4169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DA182-7E74-6C87-7363-B41E6BE8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7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E471-59F9-4EF2-A623-471C1312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69618-6131-B465-D062-6BC558C5E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E1C7A-6862-EEC5-C87D-B3AF1064D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D53B8-B523-2D25-E21A-206C668A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2D8F6-D389-D015-62D0-AE6801B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072F-1410-816A-02A3-7280A6B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DC4AA-7D68-A550-74E7-C80EB6F9E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649F7-7E7B-0644-3D14-CC2A9D900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4CEC2-DF9D-30E7-63C0-87AB9E35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5CE5D-FEB7-A855-D49F-C4316454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BE24B-DA78-7AD6-1315-151E30F1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5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91CA-AE2A-68C9-1AEB-FC4E52CD5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252C5-FBEA-40E2-718B-B647B0495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165E6-933D-808C-C46A-A6168DBBA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2494A-1869-4FDB-49B9-07C5CCB50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ED3D2-FB30-8869-ECD4-B4B360504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8F1909-DF9E-7D30-84AB-B7F1B04A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C5B91-0C00-573B-FF31-45BE8F0A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327AE-5340-E33F-0D3B-B627D15E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3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5F9A-49D5-84FD-4509-D615DD28E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47361-E31A-2A31-E20F-48A2A8DF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732F2-2F58-1932-015E-E8EC7105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9E37B-FA42-2CE6-21D8-FBC68EA6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4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2FD3E-CB3A-1F12-E523-794FCED8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ECF9F-D6BE-D277-91C7-B53D5189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D87C4-5338-90EB-40D0-8FF3BCB3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4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56E67-9116-54E4-9096-79011CF4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038ED-C1B5-51B5-EB7B-E3CB64738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C39E6-F014-E75B-739C-FD1C8B79F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FC8CB-2516-0C32-97DF-E8656E5E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DBC5D-9BDC-E81C-7E2E-044AA0CFB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451F0-3132-EDE0-45BD-7981E4DA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6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40A8-ABEA-A374-A0AC-CFE3F0B0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ECA00-3B51-79DB-59B2-27C59E018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3C427-6D26-630F-65B4-87DF0EA2B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105A5-ABD5-5295-FBCD-C302E89B6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2CE51-DCE0-FDE2-C20B-9A32A7A65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42B20-EFAD-6AE0-CEC6-F7968D18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21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D9E373-956E-58F2-EEF7-46D68EDA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DE63E-C46E-E107-1272-8525F7351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735B2-8F28-F94C-DC68-7C3B5601ED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4B551-A566-48AC-B60F-38412D78BBE1}" type="datetimeFigureOut">
              <a:rPr lang="en-US" smtClean="0"/>
              <a:t>04-Dec-23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7F42-71E1-070B-A4AE-3E9E8F205D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21D68-E8ED-CC35-9B7E-FA737BC0F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C52FE-4472-4EF4-B24B-BCDE5EE37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39123267/how-to-detect-smooth-curves-in-matla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"/><Relationship Id="rId4" Type="http://schemas.openxmlformats.org/officeDocument/2006/relationships/image" Target="../media/image9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400" y="144462"/>
            <a:ext cx="5624118" cy="3284538"/>
          </a:xfrm>
        </p:spPr>
        <p:txBody>
          <a:bodyPr anchor="b">
            <a:normAutofit/>
          </a:bodyPr>
          <a:lstStyle/>
          <a:p>
            <a:pPr algn="l"/>
            <a:r>
              <a:rPr lang="en-US" sz="5100" dirty="0"/>
              <a:t>Update 2</a:t>
            </a:r>
            <a:br>
              <a:rPr lang="en-US" sz="5100" dirty="0"/>
            </a:br>
            <a:r>
              <a:rPr lang="en-US" sz="5100" dirty="0"/>
              <a:t>Road and field boundary detection in satellite 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3949430"/>
            <a:ext cx="5617794" cy="1832245"/>
          </a:xfrm>
        </p:spPr>
        <p:txBody>
          <a:bodyPr anchor="t">
            <a:normAutofit/>
          </a:bodyPr>
          <a:lstStyle/>
          <a:p>
            <a:pPr algn="l"/>
            <a:r>
              <a:rPr lang="en-US" sz="1800" dirty="0"/>
              <a:t>Group 15</a:t>
            </a:r>
          </a:p>
          <a:p>
            <a:pPr algn="l"/>
            <a:r>
              <a:rPr lang="en-US" sz="1800" dirty="0"/>
              <a:t>Harshavardhan Reddy Mallannagari</a:t>
            </a:r>
          </a:p>
          <a:p>
            <a:pPr algn="l"/>
            <a:r>
              <a:rPr lang="en-US" sz="1800" dirty="0"/>
              <a:t>Preethi Vahitha Sankineni</a:t>
            </a:r>
          </a:p>
          <a:p>
            <a:pPr algn="l"/>
            <a:r>
              <a:rPr lang="en-US" sz="1800" dirty="0"/>
              <a:t>Sasidhar Yalamanchili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erial view of forest road">
            <a:extLst>
              <a:ext uri="{FF2B5EF4-FFF2-40B4-BE49-F238E27FC236}">
                <a16:creationId xmlns:a16="http://schemas.microsoft.com/office/drawing/2014/main" id="{A4A6059A-2940-C548-0940-AEAD22DB1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76" r="25620"/>
          <a:stretch/>
        </p:blipFill>
        <p:spPr>
          <a:xfrm>
            <a:off x="-1507" y="10"/>
            <a:ext cx="5205951" cy="6857990"/>
          </a:xfrm>
          <a:custGeom>
            <a:avLst/>
            <a:gdLst/>
            <a:ahLst/>
            <a:cxnLst/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7B90D9-1EC2-4A12-B24A-342C1BCA2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9072" y="0"/>
            <a:ext cx="2845372" cy="6858000"/>
          </a:xfrm>
          <a:custGeom>
            <a:avLst/>
            <a:gdLst>
              <a:gd name="connsiteX0" fmla="*/ 939908 w 2845372"/>
              <a:gd name="connsiteY0" fmla="*/ 0 h 6858000"/>
              <a:gd name="connsiteX1" fmla="*/ 1222349 w 2845372"/>
              <a:gd name="connsiteY1" fmla="*/ 0 h 6858000"/>
              <a:gd name="connsiteX2" fmla="*/ 1244473 w 2845372"/>
              <a:gd name="connsiteY2" fmla="*/ 14997 h 6858000"/>
              <a:gd name="connsiteX3" fmla="*/ 2845372 w 2845372"/>
              <a:gd name="connsiteY3" fmla="*/ 3621656 h 6858000"/>
              <a:gd name="connsiteX4" fmla="*/ 971022 w 2845372"/>
              <a:gd name="connsiteY4" fmla="*/ 6374814 h 6858000"/>
              <a:gd name="connsiteX5" fmla="*/ 454374 w 2845372"/>
              <a:gd name="connsiteY5" fmla="*/ 6780599 h 6858000"/>
              <a:gd name="connsiteX6" fmla="*/ 342618 w 2845372"/>
              <a:gd name="connsiteY6" fmla="*/ 6858000 h 6858000"/>
              <a:gd name="connsiteX7" fmla="*/ 129116 w 2845372"/>
              <a:gd name="connsiteY7" fmla="*/ 6858000 h 6858000"/>
              <a:gd name="connsiteX8" fmla="*/ 0 w 2845372"/>
              <a:gd name="connsiteY8" fmla="*/ 6858000 h 6858000"/>
              <a:gd name="connsiteX9" fmla="*/ 119401 w 2845372"/>
              <a:gd name="connsiteY9" fmla="*/ 6780599 h 6858000"/>
              <a:gd name="connsiteX10" fmla="*/ 671389 w 2845372"/>
              <a:gd name="connsiteY10" fmla="*/ 6374814 h 6858000"/>
              <a:gd name="connsiteX11" fmla="*/ 2673952 w 2845372"/>
              <a:gd name="connsiteY11" fmla="*/ 3621656 h 6858000"/>
              <a:gd name="connsiteX12" fmla="*/ 963545 w 2845372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5372" h="685800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FAF5-E82B-6910-A29B-C8D4F689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 - Harris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D80CE6-8252-ECA6-D24E-5251EACE4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256" y="1690688"/>
            <a:ext cx="439342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FB2C8-3F05-5DE0-EE70-882AA4AEA8ED}"/>
              </a:ext>
            </a:extLst>
          </p:cNvPr>
          <p:cNvSpPr txBox="1"/>
          <p:nvPr/>
        </p:nvSpPr>
        <p:spPr>
          <a:xfrm>
            <a:off x="1070043" y="6254885"/>
            <a:ext cx="333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after performing Harris Corner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E38F1-4310-9A06-FBBE-65273A53E9AB}"/>
              </a:ext>
            </a:extLst>
          </p:cNvPr>
          <p:cNvSpPr txBox="1"/>
          <p:nvPr/>
        </p:nvSpPr>
        <p:spPr>
          <a:xfrm>
            <a:off x="5640774" y="1690688"/>
            <a:ext cx="525240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 is not clear and Detected the edges but </a:t>
            </a:r>
          </a:p>
          <a:p>
            <a:r>
              <a:rPr lang="en-US" sz="2000" dirty="0"/>
              <a:t>many issues when it comes to forests.</a:t>
            </a:r>
          </a:p>
          <a:p>
            <a:r>
              <a:rPr lang="en-US" sz="2000" dirty="0"/>
              <a:t>Detecting complete forest.</a:t>
            </a:r>
            <a:br>
              <a:rPr lang="en-US" sz="2000" dirty="0"/>
            </a:br>
            <a:r>
              <a:rPr lang="en-US" sz="2000" dirty="0"/>
              <a:t>Increasing Filter size causes Road Detection Less </a:t>
            </a:r>
          </a:p>
          <a:p>
            <a:r>
              <a:rPr lang="en-US" sz="2000" dirty="0"/>
              <a:t>accurate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004C2-1EB1-5640-52BC-015A23F960DB}"/>
              </a:ext>
            </a:extLst>
          </p:cNvPr>
          <p:cNvSpPr txBox="1"/>
          <p:nvPr/>
        </p:nvSpPr>
        <p:spPr>
          <a:xfrm>
            <a:off x="5992238" y="4435813"/>
            <a:ext cx="2911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SSIM Accuracy : 49.04</a:t>
            </a:r>
            <a:br>
              <a:rPr lang="en-US" sz="2400" dirty="0"/>
            </a:br>
            <a:r>
              <a:rPr lang="en-US" sz="2400" dirty="0"/>
              <a:t>Fail Case</a:t>
            </a:r>
          </a:p>
        </p:txBody>
      </p:sp>
    </p:spTree>
    <p:extLst>
      <p:ext uri="{BB962C8B-B14F-4D97-AF65-F5344CB8AC3E}">
        <p14:creationId xmlns:p14="http://schemas.microsoft.com/office/powerpoint/2010/main" val="421229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8799-26EC-39A4-5E41-AF2B83E7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2CAF9-5C90-9A16-A0DD-FB466F1F5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27" y="1690688"/>
            <a:ext cx="433463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83974-556E-525E-5987-F862F5D63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56" y="1632094"/>
            <a:ext cx="4502636" cy="4468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304B34-00A3-23B8-31A4-970E41C2DFBC}"/>
              </a:ext>
            </a:extLst>
          </p:cNvPr>
          <p:cNvSpPr txBox="1"/>
          <p:nvPr/>
        </p:nvSpPr>
        <p:spPr>
          <a:xfrm>
            <a:off x="1809345" y="6042026"/>
            <a:ext cx="177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Gray Scale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21409-B181-B54D-2083-F260DF8C76F5}"/>
              </a:ext>
            </a:extLst>
          </p:cNvPr>
          <p:cNvSpPr txBox="1"/>
          <p:nvPr/>
        </p:nvSpPr>
        <p:spPr>
          <a:xfrm>
            <a:off x="8073957" y="6226692"/>
            <a:ext cx="2308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DoG Filter</a:t>
            </a:r>
          </a:p>
        </p:txBody>
      </p:sp>
    </p:spTree>
    <p:extLst>
      <p:ext uri="{BB962C8B-B14F-4D97-AF65-F5344CB8AC3E}">
        <p14:creationId xmlns:p14="http://schemas.microsoft.com/office/powerpoint/2010/main" val="25419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47EB-27B4-45D3-5CB9-004EEC01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>
            <a:normAutofit fontScale="90000"/>
          </a:bodyPr>
          <a:lstStyle/>
          <a:p>
            <a:r>
              <a:rPr lang="en-US" dirty="0"/>
              <a:t>Convoluted image after </a:t>
            </a:r>
            <a:r>
              <a:rPr lang="en-US" dirty="0" err="1"/>
              <a:t>DoG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A97625-89AB-2AB2-8A4B-B7342909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19" y="1887165"/>
            <a:ext cx="4776518" cy="4794715"/>
          </a:xfrm>
          <a:prstGeom prst="rect">
            <a:avLst/>
          </a:prstGeom>
        </p:spPr>
      </p:pic>
      <p:pic>
        <p:nvPicPr>
          <p:cNvPr id="11" name="Picture 10" descr="A black and white image of a pole&#10;&#10;Description automatically generated">
            <a:extLst>
              <a:ext uri="{FF2B5EF4-FFF2-40B4-BE49-F238E27FC236}">
                <a16:creationId xmlns:a16="http://schemas.microsoft.com/office/drawing/2014/main" id="{57B66A20-53FA-A5F9-6655-8D60353F4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54" y="1916347"/>
            <a:ext cx="4679005" cy="4679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AEC2BD-7140-7B47-D6BD-6DDA8F5014B9}"/>
              </a:ext>
            </a:extLst>
          </p:cNvPr>
          <p:cNvSpPr txBox="1"/>
          <p:nvPr/>
        </p:nvSpPr>
        <p:spPr>
          <a:xfrm>
            <a:off x="2042809" y="1595336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DD7DA-FE24-DDF2-931A-3605E15E4E55}"/>
              </a:ext>
            </a:extLst>
          </p:cNvPr>
          <p:cNvSpPr txBox="1"/>
          <p:nvPr/>
        </p:nvSpPr>
        <p:spPr>
          <a:xfrm>
            <a:off x="7587575" y="1517833"/>
            <a:ext cx="18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243132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21629-11B2-5089-D6E9-7FFFCDD5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Methods and Results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3C10DA-B22C-E4DB-649C-1517AD70FC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305940"/>
              </p:ext>
            </p:extLst>
          </p:nvPr>
        </p:nvGraphicFramePr>
        <p:xfrm>
          <a:off x="2504266" y="3017519"/>
          <a:ext cx="7179113" cy="320991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654184">
                  <a:extLst>
                    <a:ext uri="{9D8B030D-6E8A-4147-A177-3AD203B41FA5}">
                      <a16:colId xmlns:a16="http://schemas.microsoft.com/office/drawing/2014/main" val="4226680585"/>
                    </a:ext>
                  </a:extLst>
                </a:gridCol>
                <a:gridCol w="2536352">
                  <a:extLst>
                    <a:ext uri="{9D8B030D-6E8A-4147-A177-3AD203B41FA5}">
                      <a16:colId xmlns:a16="http://schemas.microsoft.com/office/drawing/2014/main" val="2136696917"/>
                    </a:ext>
                  </a:extLst>
                </a:gridCol>
                <a:gridCol w="2988577">
                  <a:extLst>
                    <a:ext uri="{9D8B030D-6E8A-4147-A177-3AD203B41FA5}">
                      <a16:colId xmlns:a16="http://schemas.microsoft.com/office/drawing/2014/main" val="2736085994"/>
                    </a:ext>
                  </a:extLst>
                </a:gridCol>
              </a:tblGrid>
              <a:tr h="320991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Image</a:t>
                      </a:r>
                    </a:p>
                  </a:txBody>
                  <a:tcPr marL="131016" marR="77949" marT="65508" marB="6550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Method/Filter</a:t>
                      </a:r>
                    </a:p>
                  </a:txBody>
                  <a:tcPr marL="131016" marR="77949" marT="65508" marB="6550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SSIM Accuracy/ Accuracy</a:t>
                      </a:r>
                    </a:p>
                  </a:txBody>
                  <a:tcPr marL="131016" marR="77949" marT="65508" marB="6550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811626"/>
                  </a:ext>
                </a:extLst>
              </a:tr>
              <a:tr h="320991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Field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DOG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76.8 / 80.70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07397"/>
                  </a:ext>
                </a:extLst>
              </a:tr>
              <a:tr h="320991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L88a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DOG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69.10 / 85.5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664553"/>
                  </a:ext>
                </a:extLst>
              </a:tr>
              <a:tr h="320991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L88b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DOG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64.82 / 83.3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931578"/>
                  </a:ext>
                </a:extLst>
              </a:tr>
              <a:tr h="320991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L96a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DOG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71.84 / 80.58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309551"/>
                  </a:ext>
                </a:extLst>
              </a:tr>
              <a:tr h="320991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L96b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DOG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77.94 / 80.32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31213"/>
                  </a:ext>
                </a:extLst>
              </a:tr>
              <a:tr h="320991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L97a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DOG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72.50 / 79.71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353093"/>
                  </a:ext>
                </a:extLst>
              </a:tr>
              <a:tr h="320991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L97b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DOG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61.54 / 82.50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905531"/>
                  </a:ext>
                </a:extLst>
              </a:tr>
              <a:tr h="320991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W107a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DOG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82.61 / 83.61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821039"/>
                  </a:ext>
                </a:extLst>
              </a:tr>
              <a:tr h="320991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W107b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DOG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70.471 / 88.75</a:t>
                      </a:r>
                    </a:p>
                  </a:txBody>
                  <a:tcPr marL="131016" marR="77949" marT="65508" marB="6550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01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27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F9D1-86B0-2936-AAC9-27672844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and Results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47B608-0998-FB46-70A4-66C2FF26E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298051"/>
              </p:ext>
            </p:extLst>
          </p:nvPr>
        </p:nvGraphicFramePr>
        <p:xfrm>
          <a:off x="838200" y="1825625"/>
          <a:ext cx="10515597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707785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48237828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096805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Method/Filter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SSIM Accuracy/ 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788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Hough Transform Splitting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80.54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76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L88a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Hough Transform Splitting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77.97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1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L88b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Hough Transform Splitting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76.58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864994"/>
                  </a:ext>
                </a:extLst>
              </a:tr>
              <a:tr h="309704">
                <a:tc>
                  <a:txBody>
                    <a:bodyPr/>
                    <a:lstStyle/>
                    <a:p>
                      <a:r>
                        <a:rPr lang="en-US"/>
                        <a:t>L96a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Hough Transform Splitting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80.19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18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L96b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Hough Transform Splitting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85.47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15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L97a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Hough Transform Splitting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85.96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12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L97b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Hough Transform Splitting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73.09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04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W107a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Hough Transform Splitting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86.96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1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W107b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Hough Transform Splitting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83.95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153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21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2372-38FF-1D37-2D9E-FB2CCB44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– Work Done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43A536-B8CF-708F-02AE-D9141965A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213613"/>
              </p:ext>
            </p:extLst>
          </p:nvPr>
        </p:nvGraphicFramePr>
        <p:xfrm>
          <a:off x="838200" y="1867529"/>
          <a:ext cx="9988686" cy="436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562">
                  <a:extLst>
                    <a:ext uri="{9D8B030D-6E8A-4147-A177-3AD203B41FA5}">
                      <a16:colId xmlns:a16="http://schemas.microsoft.com/office/drawing/2014/main" val="3546185759"/>
                    </a:ext>
                  </a:extLst>
                </a:gridCol>
                <a:gridCol w="3329562">
                  <a:extLst>
                    <a:ext uri="{9D8B030D-6E8A-4147-A177-3AD203B41FA5}">
                      <a16:colId xmlns:a16="http://schemas.microsoft.com/office/drawing/2014/main" val="1095537604"/>
                    </a:ext>
                  </a:extLst>
                </a:gridCol>
                <a:gridCol w="3329562">
                  <a:extLst>
                    <a:ext uri="{9D8B030D-6E8A-4147-A177-3AD203B41FA5}">
                      <a16:colId xmlns:a16="http://schemas.microsoft.com/office/drawing/2014/main" val="1305158741"/>
                    </a:ext>
                  </a:extLst>
                </a:gridCol>
              </a:tblGrid>
              <a:tr h="48519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843504"/>
                  </a:ext>
                </a:extLst>
              </a:tr>
              <a:tr h="485190">
                <a:tc>
                  <a:txBody>
                    <a:bodyPr/>
                    <a:lstStyle/>
                    <a:p>
                      <a:r>
                        <a:rPr lang="en-US" dirty="0"/>
                        <a:t>Canny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October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October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282126"/>
                  </a:ext>
                </a:extLst>
              </a:tr>
              <a:tr h="485190">
                <a:tc>
                  <a:txBody>
                    <a:bodyPr/>
                    <a:lstStyle/>
                    <a:p>
                      <a:r>
                        <a:rPr lang="en-US" dirty="0"/>
                        <a:t>Sobel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October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October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108046"/>
                  </a:ext>
                </a:extLst>
              </a:tr>
              <a:tr h="485190">
                <a:tc>
                  <a:txBody>
                    <a:bodyPr/>
                    <a:lstStyle/>
                    <a:p>
                      <a:r>
                        <a:rPr lang="en-US" dirty="0"/>
                        <a:t>Histogram Equalization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October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October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20527"/>
                  </a:ext>
                </a:extLst>
              </a:tr>
              <a:tr h="485190">
                <a:tc>
                  <a:txBody>
                    <a:bodyPr/>
                    <a:lstStyle/>
                    <a:p>
                      <a:r>
                        <a:rPr lang="en-US" dirty="0"/>
                        <a:t>Histogram stretching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October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October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8895"/>
                  </a:ext>
                </a:extLst>
              </a:tr>
              <a:tr h="485190">
                <a:tc>
                  <a:txBody>
                    <a:bodyPr/>
                    <a:lstStyle/>
                    <a:p>
                      <a:r>
                        <a:rPr lang="en-US" dirty="0"/>
                        <a:t>Harris Corner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October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October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48219"/>
                  </a:ext>
                </a:extLst>
              </a:tr>
              <a:tr h="485190">
                <a:tc>
                  <a:txBody>
                    <a:bodyPr/>
                    <a:lstStyle/>
                    <a:p>
                      <a:r>
                        <a:rPr lang="en-US" dirty="0"/>
                        <a:t>Hough 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October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October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68932"/>
                  </a:ext>
                </a:extLst>
              </a:tr>
              <a:tr h="485190">
                <a:tc>
                  <a:txBody>
                    <a:bodyPr/>
                    <a:lstStyle/>
                    <a:p>
                      <a:r>
                        <a:rPr lang="en-US" dirty="0"/>
                        <a:t>Hough Transform for Curves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260366"/>
                  </a:ext>
                </a:extLst>
              </a:tr>
              <a:tr h="485190">
                <a:tc>
                  <a:txBody>
                    <a:bodyPr/>
                    <a:lstStyle/>
                    <a:p>
                      <a:r>
                        <a:rPr lang="en-US" dirty="0"/>
                        <a:t>DoG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413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33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2494-21A9-B647-D0CB-A29B102D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Future 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18EDCE-8330-CADA-D585-C9CF1AD30C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970640"/>
              </p:ext>
            </p:extLst>
          </p:nvPr>
        </p:nvGraphicFramePr>
        <p:xfrm>
          <a:off x="838200" y="1825625"/>
          <a:ext cx="105155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19221639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56933038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675880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66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Implementing Harris + Hough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09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Gabor Filter(if Time permits)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4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Hough + 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0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5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Presentation Including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November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32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622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759B-04AA-BDC5-105B-BD038DAE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D4DAC-E622-82B2-EE23-F7D9A5069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https://stackoverflow.com/questions/39123267/how-to-detect-smooth-curves-in-matlab</a:t>
            </a:r>
            <a:endParaRPr lang="en-US" dirty="0"/>
          </a:p>
          <a:p>
            <a:r>
              <a:rPr lang="en-US" dirty="0"/>
              <a:t>Apeer.com</a:t>
            </a:r>
          </a:p>
          <a:p>
            <a:r>
              <a:rPr lang="en-US" dirty="0" err="1"/>
              <a:t>Matlab</a:t>
            </a:r>
            <a:r>
              <a:rPr lang="en-US" dirty="0"/>
              <a:t>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25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award ribbon">
            <a:extLst>
              <a:ext uri="{FF2B5EF4-FFF2-40B4-BE49-F238E27FC236}">
                <a16:creationId xmlns:a16="http://schemas.microsoft.com/office/drawing/2014/main" id="{72BABFBC-2DF7-D809-88E2-8B4BA56BC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3C757-0640-75F0-2C79-A5479A6DF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11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6A3B181D-149D-6374-CA84-9AA5D2F77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0" r="25159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F6881-C270-D437-A508-DDDFC608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32D0A-3C82-ED74-F597-700D904A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Dataset - Ground Truth</a:t>
            </a:r>
          </a:p>
          <a:p>
            <a:r>
              <a:rPr lang="en-US" sz="2000" dirty="0"/>
              <a:t>Preprocessing</a:t>
            </a:r>
          </a:p>
          <a:p>
            <a:r>
              <a:rPr lang="en-US" sz="2000" dirty="0"/>
              <a:t>Methodology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Timeline – Work Done</a:t>
            </a:r>
          </a:p>
          <a:p>
            <a:r>
              <a:rPr lang="en-US" sz="2000" dirty="0"/>
              <a:t>​Timeline – Future work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657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D9D26-9FCF-C8D0-1D6C-8444C6257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671" y="1651817"/>
            <a:ext cx="4385187" cy="19762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/>
              <a:t>Dataset – Ground Truth</a:t>
            </a:r>
            <a:br>
              <a:rPr lang="en-US" dirty="0"/>
            </a:br>
            <a:br>
              <a:rPr lang="en-US" dirty="0"/>
            </a:br>
            <a:r>
              <a:rPr lang="en-US" sz="1000" dirty="0"/>
              <a:t>Source Apeer.com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 descr="L96a">
            <a:extLst>
              <a:ext uri="{FF2B5EF4-FFF2-40B4-BE49-F238E27FC236}">
                <a16:creationId xmlns:a16="http://schemas.microsoft.com/office/drawing/2014/main" id="{793A1CB0-655F-D220-0213-1E32655DB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5" y="1062509"/>
            <a:ext cx="2195187" cy="2195187"/>
          </a:xfrm>
          <a:prstGeom prst="rect">
            <a:avLst/>
          </a:prstGeom>
        </p:spPr>
      </p:pic>
      <p:pic>
        <p:nvPicPr>
          <p:cNvPr id="25" name="Picture 24" descr="Field">
            <a:extLst>
              <a:ext uri="{FF2B5EF4-FFF2-40B4-BE49-F238E27FC236}">
                <a16:creationId xmlns:a16="http://schemas.microsoft.com/office/drawing/2014/main" id="{76888104-EA7F-D00B-DA9C-382182619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85" y="1061439"/>
            <a:ext cx="2195187" cy="2195187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88b">
            <a:extLst>
              <a:ext uri="{FF2B5EF4-FFF2-40B4-BE49-F238E27FC236}">
                <a16:creationId xmlns:a16="http://schemas.microsoft.com/office/drawing/2014/main" id="{1DDBF90E-EF28-3BCB-763B-D18A60A08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5" y="3588078"/>
            <a:ext cx="2195187" cy="2195187"/>
          </a:xfrm>
          <a:prstGeom prst="rect">
            <a:avLst/>
          </a:prstGeom>
        </p:spPr>
      </p:pic>
      <p:pic>
        <p:nvPicPr>
          <p:cNvPr id="27" name="Picture 26" descr="L88a">
            <a:extLst>
              <a:ext uri="{FF2B5EF4-FFF2-40B4-BE49-F238E27FC236}">
                <a16:creationId xmlns:a16="http://schemas.microsoft.com/office/drawing/2014/main" id="{66C3D6E2-0AC1-11B1-379B-5D3D86E23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85" y="3588078"/>
            <a:ext cx="2195187" cy="21951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EA1683C-6765-AF04-DA9A-39721F8FDAFD}"/>
              </a:ext>
            </a:extLst>
          </p:cNvPr>
          <p:cNvSpPr txBox="1"/>
          <p:nvPr/>
        </p:nvSpPr>
        <p:spPr>
          <a:xfrm>
            <a:off x="9777992" y="3194425"/>
            <a:ext cx="132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001591-632F-6AC5-E94F-411DEDC6CFA8}"/>
              </a:ext>
            </a:extLst>
          </p:cNvPr>
          <p:cNvSpPr txBox="1"/>
          <p:nvPr/>
        </p:nvSpPr>
        <p:spPr>
          <a:xfrm>
            <a:off x="7222663" y="3207586"/>
            <a:ext cx="132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L96a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CF14BE-01E7-8655-F5EE-AB9FF3BC5C71}"/>
              </a:ext>
            </a:extLst>
          </p:cNvPr>
          <p:cNvSpPr txBox="1"/>
          <p:nvPr/>
        </p:nvSpPr>
        <p:spPr>
          <a:xfrm>
            <a:off x="7149830" y="5988423"/>
            <a:ext cx="118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L88b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7CEF58-EED4-4176-983B-CE314D20D9E0}"/>
              </a:ext>
            </a:extLst>
          </p:cNvPr>
          <p:cNvSpPr txBox="1"/>
          <p:nvPr/>
        </p:nvSpPr>
        <p:spPr>
          <a:xfrm>
            <a:off x="9878030" y="5848721"/>
            <a:ext cx="160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L88a</a:t>
            </a:r>
          </a:p>
        </p:txBody>
      </p:sp>
    </p:spTree>
    <p:extLst>
      <p:ext uri="{BB962C8B-B14F-4D97-AF65-F5344CB8AC3E}">
        <p14:creationId xmlns:p14="http://schemas.microsoft.com/office/powerpoint/2010/main" val="340736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1CD62-48FE-3E69-973F-D7AFE345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671" y="1651817"/>
            <a:ext cx="4385187" cy="1976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Dataset – Ground Truth</a:t>
            </a:r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A99082C-DFB7-4A76-AEF9-CC7776D1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8" y="1"/>
            <a:ext cx="7602071" cy="484093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W107a">
            <a:extLst>
              <a:ext uri="{FF2B5EF4-FFF2-40B4-BE49-F238E27FC236}">
                <a16:creationId xmlns:a16="http://schemas.microsoft.com/office/drawing/2014/main" id="{12E9B9AD-8248-BDE6-9E55-CAF2DE731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5" y="1062509"/>
            <a:ext cx="2195187" cy="2195187"/>
          </a:xfrm>
          <a:prstGeom prst="rect">
            <a:avLst/>
          </a:prstGeom>
        </p:spPr>
      </p:pic>
      <p:pic>
        <p:nvPicPr>
          <p:cNvPr id="7" name="Picture 6" descr="L97a">
            <a:extLst>
              <a:ext uri="{FF2B5EF4-FFF2-40B4-BE49-F238E27FC236}">
                <a16:creationId xmlns:a16="http://schemas.microsoft.com/office/drawing/2014/main" id="{777DEEDE-16F3-7D22-2DDD-59312684C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85" y="1078597"/>
            <a:ext cx="2195187" cy="2195187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5CD886-02A5-44BE-B07A-B120E39D7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04329"/>
            <a:ext cx="10680562" cy="1353672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96b">
            <a:extLst>
              <a:ext uri="{FF2B5EF4-FFF2-40B4-BE49-F238E27FC236}">
                <a16:creationId xmlns:a16="http://schemas.microsoft.com/office/drawing/2014/main" id="{BB49619A-D50A-5C34-AF69-C8C2DC225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5" y="3588078"/>
            <a:ext cx="2195187" cy="2195187"/>
          </a:xfrm>
          <a:prstGeom prst="rect">
            <a:avLst/>
          </a:prstGeom>
        </p:spPr>
      </p:pic>
      <p:pic>
        <p:nvPicPr>
          <p:cNvPr id="9" name="Picture 8" descr="L97b">
            <a:extLst>
              <a:ext uri="{FF2B5EF4-FFF2-40B4-BE49-F238E27FC236}">
                <a16:creationId xmlns:a16="http://schemas.microsoft.com/office/drawing/2014/main" id="{9965BBF2-A1F4-7F4A-8ED6-A44AB8D70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85" y="3588078"/>
            <a:ext cx="2195187" cy="2195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00000-106C-916A-0EC1-F860304825A4}"/>
              </a:ext>
            </a:extLst>
          </p:cNvPr>
          <p:cNvSpPr txBox="1"/>
          <p:nvPr/>
        </p:nvSpPr>
        <p:spPr>
          <a:xfrm>
            <a:off x="9905928" y="5779403"/>
            <a:ext cx="13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L97b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5B7F3-8F10-7080-C2A9-3167AF7E4C68}"/>
              </a:ext>
            </a:extLst>
          </p:cNvPr>
          <p:cNvSpPr txBox="1"/>
          <p:nvPr/>
        </p:nvSpPr>
        <p:spPr>
          <a:xfrm>
            <a:off x="7136075" y="3177470"/>
            <a:ext cx="130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W107a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3E4BE-81D3-2004-84B3-E509E6C5D1F6}"/>
              </a:ext>
            </a:extLst>
          </p:cNvPr>
          <p:cNvSpPr txBox="1"/>
          <p:nvPr/>
        </p:nvSpPr>
        <p:spPr>
          <a:xfrm>
            <a:off x="7382948" y="5766634"/>
            <a:ext cx="125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L96b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5B29E-1ADA-6FCB-AC73-CB81481476A9}"/>
              </a:ext>
            </a:extLst>
          </p:cNvPr>
          <p:cNvSpPr txBox="1"/>
          <p:nvPr/>
        </p:nvSpPr>
        <p:spPr>
          <a:xfrm>
            <a:off x="9922249" y="3214885"/>
            <a:ext cx="102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L97a</a:t>
            </a:r>
          </a:p>
        </p:txBody>
      </p:sp>
    </p:spTree>
    <p:extLst>
      <p:ext uri="{BB962C8B-B14F-4D97-AF65-F5344CB8AC3E}">
        <p14:creationId xmlns:p14="http://schemas.microsoft.com/office/powerpoint/2010/main" val="216743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C6E3-585B-E29B-EC10-1E109E03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36B6-428E-EC58-73AA-AC058E69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Applying preprocessing techniques like</a:t>
            </a:r>
          </a:p>
          <a:p>
            <a:r>
              <a:rPr lang="en-US" sz="2800" dirty="0"/>
              <a:t> </a:t>
            </a:r>
            <a:r>
              <a:rPr lang="en-US" dirty="0"/>
              <a:t>Dog Filter</a:t>
            </a:r>
          </a:p>
          <a:p>
            <a:r>
              <a:rPr lang="en-US" sz="2800" dirty="0"/>
              <a:t>Histogram </a:t>
            </a:r>
            <a:r>
              <a:rPr lang="en-US" dirty="0"/>
              <a:t>equalization</a:t>
            </a:r>
          </a:p>
          <a:p>
            <a:r>
              <a:rPr lang="en-US" sz="2800" dirty="0"/>
              <a:t>Histogram stretching</a:t>
            </a:r>
          </a:p>
          <a:p>
            <a:r>
              <a:rPr lang="en-US" dirty="0"/>
              <a:t>Gaussian Smoothing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657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363A-3E80-E930-4785-AC10CE47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83FF-B504-015E-BD37-D080275A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Methods Implemented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Completed Harris Corner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Applied DoG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Simple Hough transform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Hough Transform with image splitting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Hough Transform For detecting soft Curves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4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07912-D5D8-5F4F-65D8-4DDD5668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Issues While Developing	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713E7-91CC-D5B7-D18C-992A032EB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Virtual Lines</a:t>
            </a:r>
          </a:p>
          <a:p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B6CCB-DC9C-89FB-7402-102D0E946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549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9DF2B-0518-C518-BAC9-DB19FC9A9752}"/>
              </a:ext>
            </a:extLst>
          </p:cNvPr>
          <p:cNvSpPr txBox="1"/>
          <p:nvPr/>
        </p:nvSpPr>
        <p:spPr>
          <a:xfrm>
            <a:off x="6896911" y="6310090"/>
            <a:ext cx="297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Lines across images</a:t>
            </a:r>
          </a:p>
        </p:txBody>
      </p:sp>
    </p:spTree>
    <p:extLst>
      <p:ext uri="{BB962C8B-B14F-4D97-AF65-F5344CB8AC3E}">
        <p14:creationId xmlns:p14="http://schemas.microsoft.com/office/powerpoint/2010/main" val="97232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CE0D5-13B1-2969-5CDE-EDBBB3BA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Method to resolve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C27EB-7022-7ED2-F27E-E7BA63A9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Divided the image to 64 equal parts and performed </a:t>
            </a:r>
            <a:r>
              <a:rPr lang="en-US" sz="2000" dirty="0" err="1"/>
              <a:t>hough</a:t>
            </a:r>
            <a:r>
              <a:rPr lang="en-US" sz="2000" dirty="0"/>
              <a:t> transform on each part separately.</a:t>
            </a:r>
          </a:p>
          <a:p>
            <a:r>
              <a:rPr lang="en-US" sz="2000" b="1" dirty="0"/>
              <a:t>Next Problem</a:t>
            </a:r>
          </a:p>
          <a:p>
            <a:r>
              <a:rPr lang="en-US" sz="2000" dirty="0"/>
              <a:t>Unable to detect curves-</a:t>
            </a:r>
            <a:br>
              <a:rPr lang="en-US" sz="2000" dirty="0"/>
            </a:br>
            <a:r>
              <a:rPr lang="en-US" sz="2000" dirty="0"/>
              <a:t>Only able to detect straight lines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F2333-965B-4E86-F445-420DCE9B2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4" r="-2" b="3339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93DB3-1B0F-5BAB-0A5F-870689604608}"/>
              </a:ext>
            </a:extLst>
          </p:cNvPr>
          <p:cNvSpPr txBox="1"/>
          <p:nvPr/>
        </p:nvSpPr>
        <p:spPr>
          <a:xfrm>
            <a:off x="7515768" y="6048899"/>
            <a:ext cx="309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Hough Lines Straight Only</a:t>
            </a:r>
          </a:p>
        </p:txBody>
      </p:sp>
    </p:spTree>
    <p:extLst>
      <p:ext uri="{BB962C8B-B14F-4D97-AF65-F5344CB8AC3E}">
        <p14:creationId xmlns:p14="http://schemas.microsoft.com/office/powerpoint/2010/main" val="376368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3E80C-FB40-8A4F-E06E-C39B8621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sz="3100"/>
              <a:t>Implemented Hough Transform for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440E0-D0CD-680C-7E67-0775ABB9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Able to detect soft curves.</a:t>
            </a:r>
          </a:p>
          <a:p>
            <a:endParaRPr lang="en-US" sz="2000"/>
          </a:p>
          <a:p>
            <a:r>
              <a:rPr lang="en-US" sz="2000"/>
              <a:t>Problems</a:t>
            </a:r>
          </a:p>
          <a:p>
            <a:r>
              <a:rPr lang="en-US" sz="2000"/>
              <a:t>Able to detect only soft curves</a:t>
            </a:r>
          </a:p>
          <a:p>
            <a:r>
              <a:rPr lang="en-US" sz="2000"/>
              <a:t>Unable to detect curves correctly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84AA5-70B4-162E-6F5D-66F5D126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21" y="661916"/>
            <a:ext cx="5544013" cy="5557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A6ED26-771E-ED67-A878-736644E3F387}"/>
              </a:ext>
            </a:extLst>
          </p:cNvPr>
          <p:cNvSpPr txBox="1"/>
          <p:nvPr/>
        </p:nvSpPr>
        <p:spPr>
          <a:xfrm>
            <a:off x="6972101" y="6196084"/>
            <a:ext cx="318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Curves Only Not Matching the original Curves</a:t>
            </a:r>
          </a:p>
        </p:txBody>
      </p:sp>
    </p:spTree>
    <p:extLst>
      <p:ext uri="{BB962C8B-B14F-4D97-AF65-F5344CB8AC3E}">
        <p14:creationId xmlns:p14="http://schemas.microsoft.com/office/powerpoint/2010/main" val="1313945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476</Words>
  <Application>Microsoft Office PowerPoint</Application>
  <PresentationFormat>Widescreen</PresentationFormat>
  <Paragraphs>178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Meiryo</vt:lpstr>
      <vt:lpstr>Arial</vt:lpstr>
      <vt:lpstr>Calibri</vt:lpstr>
      <vt:lpstr>Calibri Light</vt:lpstr>
      <vt:lpstr>Office Theme</vt:lpstr>
      <vt:lpstr>Update 2 Road and field boundary detection in satellite imagery</vt:lpstr>
      <vt:lpstr>Topics</vt:lpstr>
      <vt:lpstr>Dataset – Ground Truth  Source Apeer.com</vt:lpstr>
      <vt:lpstr>Dataset – Ground Truth</vt:lpstr>
      <vt:lpstr>Preprocessing</vt:lpstr>
      <vt:lpstr>Methodology</vt:lpstr>
      <vt:lpstr>Issues While Developing </vt:lpstr>
      <vt:lpstr>Method to resolve</vt:lpstr>
      <vt:lpstr>Implemented Hough Transform for curves</vt:lpstr>
      <vt:lpstr>Fail - Harris</vt:lpstr>
      <vt:lpstr>DoG Filter</vt:lpstr>
      <vt:lpstr>Convoluted image after DoG </vt:lpstr>
      <vt:lpstr>Methods and Results</vt:lpstr>
      <vt:lpstr>Methods and Results</vt:lpstr>
      <vt:lpstr>TimeLine – Work Done</vt:lpstr>
      <vt:lpstr>TimeLine 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and field boundary detection in satellite imagery</dc:title>
  <dc:creator>Mallannagari, Harshavardhan Reddy</dc:creator>
  <cp:lastModifiedBy>Mallannagari, Harshavardhan Reddy</cp:lastModifiedBy>
  <cp:revision>31</cp:revision>
  <dcterms:created xsi:type="dcterms:W3CDTF">2023-11-14T18:15:22Z</dcterms:created>
  <dcterms:modified xsi:type="dcterms:W3CDTF">2023-12-05T02:31:21Z</dcterms:modified>
</cp:coreProperties>
</file>